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2" r:id="rId6"/>
    <p:sldId id="257" r:id="rId7"/>
    <p:sldId id="261" r:id="rId8"/>
    <p:sldId id="259" r:id="rId9"/>
    <p:sldId id="267" r:id="rId10"/>
    <p:sldId id="264" r:id="rId11"/>
    <p:sldId id="265" r:id="rId12"/>
    <p:sldId id="266" r:id="rId13"/>
    <p:sldId id="268" r:id="rId14"/>
    <p:sldId id="260" r:id="rId15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noProof="0" dirty="0" smtClean="0"/>
            <a:t>Mind map</a:t>
          </a:r>
          <a:endParaRPr lang="ru-RU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ru-RU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ru-RU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noProof="0" dirty="0" smtClean="0"/>
            <a:t>Checklist (</a:t>
          </a:r>
          <a:r>
            <a:rPr lang="en-US" noProof="0" dirty="0" err="1" smtClean="0"/>
            <a:t>Ux</a:t>
          </a:r>
          <a:r>
            <a:rPr lang="en-US" noProof="0" dirty="0" smtClean="0"/>
            <a:t>/</a:t>
          </a:r>
          <a:r>
            <a:rPr lang="en-US" noProof="0" dirty="0" err="1" smtClean="0"/>
            <a:t>Ui</a:t>
          </a:r>
          <a:r>
            <a:rPr lang="en-US" noProof="0" dirty="0" smtClean="0"/>
            <a:t>, Usability)</a:t>
          </a:r>
          <a:endParaRPr lang="ru-RU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ru-RU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ru-RU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 smtClean="0"/>
            <a:t>Выбор</a:t>
          </a:r>
          <a:r>
            <a:rPr lang="ru-RU" baseline="0" noProof="0" dirty="0" smtClean="0"/>
            <a:t> инструментария</a:t>
          </a:r>
          <a:endParaRPr lang="ru-RU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ru-RU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ru-RU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 smtClean="0"/>
            <a:t>Проведение аудита</a:t>
          </a:r>
          <a:endParaRPr lang="ru-RU" noProof="0" dirty="0"/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ru-RU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ru-RU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 custLinFactNeighborX="0" custLinFactNeighborY="-91"/>
      <dgm:spPr/>
    </dgm:pt>
    <dgm:pt modelId="{25B2245B-A34B-48ED-A134-55D6D3C49DD6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 custLinFactNeighborX="-4220" custLinFactNeighborY="1420"/>
      <dgm:spPr/>
    </dgm:pt>
    <dgm:pt modelId="{5088C622-3FFB-47D9-A26D-06054D22A5A7}" type="pres">
      <dgm:prSet presAssocID="{4E8D2E69-0173-4BD3-B96A-7A9C5DD12B47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/>
    </dgm:pt>
    <dgm:pt modelId="{5EA392A0-C484-48E8-81EA-8479B0B6C090}" type="pres">
      <dgm:prSet presAssocID="{93A6A030-ABAB-4EFA-B539-0FDB3E07C1EF}" presName="iconRect" presStyleLbl="node1" presStyleIdx="2" presStyleCnt="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/>
    </dgm:pt>
    <dgm:pt modelId="{9821C656-EFEF-430D-BD29-9D4BB92DACB1}" type="pres">
      <dgm:prSet presAssocID="{76D56F19-2708-49DB-8F92-D8AC45F23A9A}" presName="iconRect" presStyleLbl="node1" presStyleIdx="3" presStyleCnt="4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ru-RU" noProof="0" dirty="0" smtClean="0"/>
            <a:t>Открытой доступ</a:t>
          </a:r>
          <a:endParaRPr lang="ru-RU" noProof="0" dirty="0"/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ru-RU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ru-RU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ru-RU" noProof="0" dirty="0" smtClean="0"/>
            <a:t>Покрытие всех задач</a:t>
          </a:r>
          <a:endParaRPr lang="ru-RU" noProof="0" dirty="0"/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ru-RU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ru-RU" noProof="0" dirty="0"/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ru-RU" noProof="0" dirty="0" smtClean="0"/>
            <a:t>Адекватность</a:t>
          </a:r>
          <a:endParaRPr lang="ru-RU" noProof="0" dirty="0"/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ru-RU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ru-RU" noProof="0" dirty="0"/>
        </a:p>
      </dgm:t>
    </dgm:pt>
    <dgm:pt modelId="{55645910-B7B7-4627-9937-630471FECC8C}">
      <dgm:prSet phldrT="[Text]"/>
      <dgm:spPr/>
      <dgm:t>
        <a:bodyPr rtlCol="0"/>
        <a:lstStyle/>
        <a:p>
          <a:pPr rtl="0"/>
          <a:r>
            <a:rPr lang="ru-RU" noProof="0" dirty="0" smtClean="0"/>
            <a:t>Инструменты</a:t>
          </a:r>
          <a:r>
            <a:rPr lang="ru-RU" baseline="0" noProof="0" dirty="0" smtClean="0"/>
            <a:t> для проверки</a:t>
          </a:r>
          <a:endParaRPr lang="ru-RU" noProof="0" dirty="0"/>
        </a:p>
      </dgm:t>
    </dgm:pt>
    <dgm:pt modelId="{6ED56CEB-214E-4651-834C-2F343623C996}" type="parTrans" cxnId="{14B637DE-979D-4EC8-AB22-2A2A91ED0A4A}">
      <dgm:prSet/>
      <dgm:spPr/>
      <dgm:t>
        <a:bodyPr/>
        <a:lstStyle/>
        <a:p>
          <a:endParaRPr lang="ru-RU"/>
        </a:p>
      </dgm:t>
    </dgm:pt>
    <dgm:pt modelId="{0ED64E02-746E-4502-875A-7CCA6865AF48}" type="sibTrans" cxnId="{14B637DE-979D-4EC8-AB22-2A2A91ED0A4A}">
      <dgm:prSet/>
      <dgm:spPr/>
      <dgm:t>
        <a:bodyPr/>
        <a:lstStyle/>
        <a:p>
          <a:endParaRPr lang="ru-RU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3"/>
      <dgm:spPr/>
      <dgm:t>
        <a:bodyPr/>
        <a:lstStyle/>
        <a:p>
          <a:endParaRPr lang="ru-RU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707D26-EC83-4031-97EE-E6C02B76F968}" type="pres">
      <dgm:prSet presAssocID="{959D1F61-9C7C-49C0-A6E2-88726C7C8326}" presName="spacerT" presStyleCnt="0"/>
      <dgm:spPr/>
    </dgm:pt>
    <dgm:pt modelId="{12F74F3B-C355-4200-9D69-C2EDB2681E98}" type="pres">
      <dgm:prSet presAssocID="{959D1F61-9C7C-49C0-A6E2-88726C7C8326}" presName="sibTrans" presStyleLbl="sibTrans2D1" presStyleIdx="1" presStyleCnt="3"/>
      <dgm:spPr/>
      <dgm:t>
        <a:bodyPr/>
        <a:lstStyle/>
        <a:p>
          <a:endParaRPr lang="ru-RU"/>
        </a:p>
      </dgm:t>
    </dgm:pt>
    <dgm:pt modelId="{CC092938-1C82-44FF-ADE9-93AAC72CC75A}" type="pres">
      <dgm:prSet presAssocID="{959D1F61-9C7C-49C0-A6E2-88726C7C8326}" presName="spacerB" presStyleCnt="0"/>
      <dgm:spPr/>
    </dgm:pt>
    <dgm:pt modelId="{97BC95F7-A3A2-42C4-9A3A-64FC4CD7E84E}" type="pres">
      <dgm:prSet presAssocID="{043B841A-F98C-4C81-AB84-52109901E34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99C925-C7DB-4A61-B291-CB438C0A7F0D}" type="pres">
      <dgm:prSet presAssocID="{FEB91A50-C686-4934-BF7B-05A6134A6AB8}" presName="sibTransLast" presStyleLbl="sibTrans2D1" presStyleIdx="2" presStyleCnt="3"/>
      <dgm:spPr/>
      <dgm:t>
        <a:bodyPr/>
        <a:lstStyle/>
        <a:p>
          <a:endParaRPr lang="ru-RU"/>
        </a:p>
      </dgm:t>
    </dgm:pt>
    <dgm:pt modelId="{B23ED902-1DB9-402A-ABCF-893F98924155}" type="pres">
      <dgm:prSet presAssocID="{FEB91A50-C686-4934-BF7B-05A6134A6AB8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CE32A684-AD51-4BA5-A6FB-097E50C4D2D0}" type="pres">
      <dgm:prSet presAssocID="{FEB91A50-C686-4934-BF7B-05A6134A6AB8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56F728C-7068-455C-8232-03A32725067E}" type="presOf" srcId="{043B841A-F98C-4C81-AB84-52109901E342}" destId="{97BC95F7-A3A2-42C4-9A3A-64FC4CD7E84E}" srcOrd="0" destOrd="0" presId="urn:microsoft.com/office/officeart/2005/8/layout/equation2"/>
    <dgm:cxn modelId="{16DC2F14-2F38-4D2D-A07C-BFFD82FF6FC3}" type="presOf" srcId="{CAFE7C63-AB58-4477-983E-8167878024D9}" destId="{B23ED902-1DB9-402A-ABCF-893F98924155}" srcOrd="1" destOrd="0" presId="urn:microsoft.com/office/officeart/2005/8/layout/equation2"/>
    <dgm:cxn modelId="{D8497E7E-DE46-4ECE-ADCB-BDBE027DDF3D}" type="presOf" srcId="{CAFE7C63-AB58-4477-983E-8167878024D9}" destId="{9099C925-C7DB-4A61-B291-CB438C0A7F0D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01293876-E804-4146-AA02-E43B67716CC7}" type="presOf" srcId="{959D1F61-9C7C-49C0-A6E2-88726C7C8326}" destId="{12F74F3B-C355-4200-9D69-C2EDB2681E98}" srcOrd="0" destOrd="0" presId="urn:microsoft.com/office/officeart/2005/8/layout/equation2"/>
    <dgm:cxn modelId="{14B637DE-979D-4EC8-AB22-2A2A91ED0A4A}" srcId="{FEB91A50-C686-4934-BF7B-05A6134A6AB8}" destId="{55645910-B7B7-4627-9937-630471FECC8C}" srcOrd="3" destOrd="0" parTransId="{6ED56CEB-214E-4651-834C-2F343623C996}" sibTransId="{0ED64E02-746E-4502-875A-7CCA6865AF48}"/>
    <dgm:cxn modelId="{A76B1B35-E4CF-4E54-B2D1-617135073F2C}" type="presOf" srcId="{55645910-B7B7-4627-9937-630471FECC8C}" destId="{CE32A684-AD51-4BA5-A6FB-097E50C4D2D0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D7A09B26-71F3-4160-8B40-ABCD276DD99E}" type="presParOf" srcId="{F338DD27-DDEE-4499-B3DC-4D88CAAE87B5}" destId="{3E707D26-EC83-4031-97EE-E6C02B76F968}" srcOrd="5" destOrd="0" presId="urn:microsoft.com/office/officeart/2005/8/layout/equation2"/>
    <dgm:cxn modelId="{6D554CE5-5D19-4911-98F8-7A79D66D1B02}" type="presParOf" srcId="{F338DD27-DDEE-4499-B3DC-4D88CAAE87B5}" destId="{12F74F3B-C355-4200-9D69-C2EDB2681E98}" srcOrd="6" destOrd="0" presId="urn:microsoft.com/office/officeart/2005/8/layout/equation2"/>
    <dgm:cxn modelId="{9134DC0F-C977-4D3D-B2CF-9BD61E3F52AF}" type="presParOf" srcId="{F338DD27-DDEE-4499-B3DC-4D88CAAE87B5}" destId="{CC092938-1C82-44FF-ADE9-93AAC72CC75A}" srcOrd="7" destOrd="0" presId="urn:microsoft.com/office/officeart/2005/8/layout/equation2"/>
    <dgm:cxn modelId="{E057A483-8C62-4A12-AA0C-1E9D42D58E5E}" type="presParOf" srcId="{F338DD27-DDEE-4499-B3DC-4D88CAAE87B5}" destId="{97BC95F7-A3A2-42C4-9A3A-64FC4CD7E84E}" srcOrd="8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791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1469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lvl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noProof="0" dirty="0" smtClean="0"/>
            <a:t>Mind map</a:t>
          </a:r>
          <a:endParaRPr lang="ru-RU" sz="2100" kern="1200" noProof="0" dirty="0"/>
        </a:p>
      </dsp:txBody>
      <dsp:txXfrm>
        <a:off x="860480" y="1469"/>
        <a:ext cx="2864176" cy="745005"/>
      </dsp:txXfrm>
    </dsp:sp>
    <dsp:sp modelId="{8AC75408-A83A-4B24-A30F-7377A08565C6}">
      <dsp:nvSpPr>
        <dsp:cNvPr id="0" name=""/>
        <dsp:cNvSpPr/>
      </dsp:nvSpPr>
      <dsp:spPr>
        <a:xfrm>
          <a:off x="0" y="943305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932726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lvl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noProof="0" dirty="0" smtClean="0"/>
            <a:t>Checklist (</a:t>
          </a:r>
          <a:r>
            <a:rPr lang="en-US" sz="2100" kern="1200" noProof="0" dirty="0" err="1" smtClean="0"/>
            <a:t>Ux</a:t>
          </a:r>
          <a:r>
            <a:rPr lang="en-US" sz="2100" kern="1200" noProof="0" dirty="0" smtClean="0"/>
            <a:t>/</a:t>
          </a:r>
          <a:r>
            <a:rPr lang="en-US" sz="2100" kern="1200" noProof="0" dirty="0" err="1" smtClean="0"/>
            <a:t>Ui</a:t>
          </a:r>
          <a:r>
            <a:rPr lang="en-US" sz="2100" kern="1200" noProof="0" dirty="0" smtClean="0"/>
            <a:t>, Usability)</a:t>
          </a:r>
          <a:endParaRPr lang="ru-RU" sz="2100" kern="1200" noProof="0" dirty="0"/>
        </a:p>
      </dsp:txBody>
      <dsp:txXfrm>
        <a:off x="860480" y="932726"/>
        <a:ext cx="2864176" cy="745005"/>
      </dsp:txXfrm>
    </dsp:sp>
    <dsp:sp modelId="{C01A6FD6-644F-4A38-8AAF-FA2CD15EFB95}">
      <dsp:nvSpPr>
        <dsp:cNvPr id="0" name=""/>
        <dsp:cNvSpPr/>
      </dsp:nvSpPr>
      <dsp:spPr>
        <a:xfrm>
          <a:off x="0" y="1863982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1863982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lvl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noProof="0" dirty="0" smtClean="0"/>
            <a:t>Выбор</a:t>
          </a:r>
          <a:r>
            <a:rPr lang="ru-RU" sz="2100" kern="1200" baseline="0" noProof="0" dirty="0" smtClean="0"/>
            <a:t> инструментария</a:t>
          </a:r>
          <a:endParaRPr lang="ru-RU" sz="2100" kern="1200" noProof="0" dirty="0"/>
        </a:p>
      </dsp:txBody>
      <dsp:txXfrm>
        <a:off x="860480" y="1863982"/>
        <a:ext cx="2864176" cy="745005"/>
      </dsp:txXfrm>
    </dsp:sp>
    <dsp:sp modelId="{6DC3A653-9B12-4739-B88C-98A411249860}">
      <dsp:nvSpPr>
        <dsp:cNvPr id="0" name=""/>
        <dsp:cNvSpPr/>
      </dsp:nvSpPr>
      <dsp:spPr>
        <a:xfrm>
          <a:off x="0" y="2795238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2795238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lvl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noProof="0" dirty="0" smtClean="0"/>
            <a:t>Проведение аудита</a:t>
          </a:r>
          <a:endParaRPr lang="ru-RU" sz="2100" kern="1200" noProof="0" dirty="0"/>
        </a:p>
      </dsp:txBody>
      <dsp:txXfrm>
        <a:off x="860480" y="2795238"/>
        <a:ext cx="2864176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2970107" y="581"/>
          <a:ext cx="1101607" cy="110160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noProof="0" dirty="0" smtClean="0"/>
            <a:t>Открытой доступ</a:t>
          </a:r>
          <a:endParaRPr lang="ru-RU" sz="1000" kern="1200" noProof="0" dirty="0"/>
        </a:p>
      </dsp:txBody>
      <dsp:txXfrm>
        <a:off x="3131434" y="161908"/>
        <a:ext cx="778953" cy="778953"/>
      </dsp:txXfrm>
    </dsp:sp>
    <dsp:sp modelId="{96C4759D-1150-4AF2-ACC8-0673A6E17052}">
      <dsp:nvSpPr>
        <dsp:cNvPr id="0" name=""/>
        <dsp:cNvSpPr/>
      </dsp:nvSpPr>
      <dsp:spPr>
        <a:xfrm>
          <a:off x="3201444" y="1191639"/>
          <a:ext cx="638932" cy="638932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 noProof="0" dirty="0"/>
        </a:p>
      </dsp:txBody>
      <dsp:txXfrm>
        <a:off x="3286134" y="1435967"/>
        <a:ext cx="469552" cy="150276"/>
      </dsp:txXfrm>
    </dsp:sp>
    <dsp:sp modelId="{FA1F2C24-078F-436D-AB98-A948A9BA885E}">
      <dsp:nvSpPr>
        <dsp:cNvPr id="0" name=""/>
        <dsp:cNvSpPr/>
      </dsp:nvSpPr>
      <dsp:spPr>
        <a:xfrm>
          <a:off x="2970107" y="1920021"/>
          <a:ext cx="1101607" cy="1101607"/>
        </a:xfrm>
        <a:prstGeom prst="ellipse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noProof="0" dirty="0" smtClean="0"/>
            <a:t>Покрытие всех задач</a:t>
          </a:r>
          <a:endParaRPr lang="ru-RU" sz="1000" kern="1200" noProof="0" dirty="0"/>
        </a:p>
      </dsp:txBody>
      <dsp:txXfrm>
        <a:off x="3131434" y="2081348"/>
        <a:ext cx="778953" cy="778953"/>
      </dsp:txXfrm>
    </dsp:sp>
    <dsp:sp modelId="{12F74F3B-C355-4200-9D69-C2EDB2681E98}">
      <dsp:nvSpPr>
        <dsp:cNvPr id="0" name=""/>
        <dsp:cNvSpPr/>
      </dsp:nvSpPr>
      <dsp:spPr>
        <a:xfrm>
          <a:off x="3201444" y="3111079"/>
          <a:ext cx="638932" cy="638932"/>
        </a:xfrm>
        <a:prstGeom prst="mathPlus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 noProof="0" dirty="0"/>
        </a:p>
      </dsp:txBody>
      <dsp:txXfrm>
        <a:off x="3286134" y="3355407"/>
        <a:ext cx="469552" cy="150276"/>
      </dsp:txXfrm>
    </dsp:sp>
    <dsp:sp modelId="{97BC95F7-A3A2-42C4-9A3A-64FC4CD7E84E}">
      <dsp:nvSpPr>
        <dsp:cNvPr id="0" name=""/>
        <dsp:cNvSpPr/>
      </dsp:nvSpPr>
      <dsp:spPr>
        <a:xfrm>
          <a:off x="2970107" y="3839462"/>
          <a:ext cx="1101607" cy="1101607"/>
        </a:xfrm>
        <a:prstGeom prst="ellipse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noProof="0" dirty="0" smtClean="0"/>
            <a:t>Адекватность</a:t>
          </a:r>
          <a:endParaRPr lang="ru-RU" sz="1000" kern="1200" noProof="0" dirty="0"/>
        </a:p>
      </dsp:txBody>
      <dsp:txXfrm>
        <a:off x="3131434" y="4000789"/>
        <a:ext cx="778953" cy="778953"/>
      </dsp:txXfrm>
    </dsp:sp>
    <dsp:sp modelId="{9099C925-C7DB-4A61-B291-CB438C0A7F0D}">
      <dsp:nvSpPr>
        <dsp:cNvPr id="0" name=""/>
        <dsp:cNvSpPr/>
      </dsp:nvSpPr>
      <dsp:spPr>
        <a:xfrm>
          <a:off x="4236955" y="2265926"/>
          <a:ext cx="350311" cy="4097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 noProof="0" dirty="0"/>
        </a:p>
      </dsp:txBody>
      <dsp:txXfrm>
        <a:off x="4236955" y="2347885"/>
        <a:ext cx="245218" cy="245879"/>
      </dsp:txXfrm>
    </dsp:sp>
    <dsp:sp modelId="{CE32A684-AD51-4BA5-A6FB-097E50C4D2D0}">
      <dsp:nvSpPr>
        <dsp:cNvPr id="0" name=""/>
        <dsp:cNvSpPr/>
      </dsp:nvSpPr>
      <dsp:spPr>
        <a:xfrm>
          <a:off x="4732678" y="1369218"/>
          <a:ext cx="2203214" cy="2203214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noProof="0" dirty="0" smtClean="0"/>
            <a:t>Инструменты</a:t>
          </a:r>
          <a:r>
            <a:rPr lang="ru-RU" sz="2000" kern="1200" baseline="0" noProof="0" dirty="0" smtClean="0"/>
            <a:t> для проверки</a:t>
          </a:r>
          <a:endParaRPr lang="ru-RU" sz="2000" kern="1200" noProof="0" dirty="0"/>
        </a:p>
      </dsp:txBody>
      <dsp:txXfrm>
        <a:off x="5055331" y="1691871"/>
        <a:ext cx="1557908" cy="1557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4833195-C9E5-4263-A8CE-2957460BED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C847F1-2BEE-46A1-AE3C-2BB710172D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9BF13-A72D-417D-A899-DF3406B12651}" type="datetime1">
              <a:rPr lang="ru-RU" smtClean="0"/>
              <a:t>15.05.2024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AEBA3F-5702-4425-9EFC-08D99BE2A3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57BB94-30CC-4716-8E0F-B76CE8EDF4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9F138-6F59-46F2-867F-C40065E313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580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2E19-CF2F-471F-9F15-A7E775576DA0}" type="datetime1">
              <a:rPr lang="ru-RU" smtClean="0"/>
              <a:pPr/>
              <a:t>15.05.2024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F5C41-B418-41F9-8BA6-2EC234803DA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745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7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93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97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29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02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0A09DCDA-6C68-4DD6-8446-65CF147B7F5A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AD2744-95BA-49DE-9684-0D4AB290254A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AEED31-2244-4CBE-A8BC-B13F3383B3F0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2" name="Текст 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91D37-1F7A-4797-967C-216FDDFA340D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88EACF-247A-4A13-B4FD-03252124E00E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Текст 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Текст 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Текст 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A4C29-CE33-43C4-BB77-810F5569556E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9" name="Текст 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 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5885BD-9BEB-4A8B-A727-6661A26E5E49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A7D2E-8A04-4F23-AB60-8923863D0EAE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C7C07-008E-4E9E-A1A7-D0FC97334312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D0E1-DD4F-4C08-80BF-60244822F39C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05FC60-C255-4F21-9807-206DD42B1BB3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60DDE-5CC6-4B6F-B427-1EEFB82C7CF3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95483B-7CE3-4B9D-917F-54421BF8CE9B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10351B-002D-46D5-87AC-08F1EF3DEDDA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514F2-9BA9-4268-858C-2727BB5C5F5A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F34AB7-CE0A-46C5-B378-98945AFF09E3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64A012-96FC-4472-A49F-0C69B370515E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967F47F-7408-4457-870A-C83435B50328}" type="datetime1">
              <a:rPr lang="ru-RU" noProof="0" smtClean="0"/>
              <a:t>15.05.2024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 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Прямоугольник 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pic>
          <p:nvPicPr>
            <p:cNvPr id="12" name="Рисунок 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 4" descr="Лампочка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Группа 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Полилиния 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Полилиния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Полилиния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Полилиния 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Полилиния 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Полилиния 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Полилиния 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Полилиния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Полилиния 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Прямоугольник 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Полилиния 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Полилиния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Полилиния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Полилиния 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Полилиния 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Полилиния 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Полилиния 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Полилиния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Полилиния 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Прямоугольник 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8587" y="2472151"/>
            <a:ext cx="6858000" cy="1367896"/>
          </a:xfrm>
        </p:spPr>
        <p:txBody>
          <a:bodyPr rtlCol="0" anchor="ctr">
            <a:normAutofit/>
          </a:bodyPr>
          <a:lstStyle/>
          <a:p>
            <a:pPr algn="ctr"/>
            <a:r>
              <a:rPr lang="ru-RU" dirty="0" smtClean="0"/>
              <a:t>Комплексный аудит</a:t>
            </a:r>
            <a:endParaRPr lang="ru-RU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2238" y="3541386"/>
            <a:ext cx="6857999" cy="503762"/>
          </a:xfrm>
        </p:spPr>
        <p:txBody>
          <a:bodyPr rtlCol="0">
            <a:normAutofit/>
          </a:bodyPr>
          <a:lstStyle/>
          <a:p>
            <a:pPr algn="ctr"/>
            <a:r>
              <a:rPr lang="ru-RU" dirty="0" smtClean="0"/>
              <a:t>Онлайн Сервиса </a:t>
            </a:r>
            <a:r>
              <a:rPr lang="en-US" dirty="0" smtClean="0"/>
              <a:t>s7</a:t>
            </a:r>
            <a:r>
              <a:rPr lang="ru-RU" dirty="0" smtClean="0"/>
              <a:t> </a:t>
            </a:r>
            <a:r>
              <a:rPr lang="en-US" dirty="0" smtClean="0"/>
              <a:t>Airlines</a:t>
            </a:r>
            <a:endParaRPr lang="ru-RU" dirty="0"/>
          </a:p>
        </p:txBody>
      </p:sp>
      <p:sp>
        <p:nvSpPr>
          <p:cNvPr id="38" name="Прямоугольник 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/>
          </a:p>
        </p:txBody>
      </p:sp>
      <p:sp>
        <p:nvSpPr>
          <p:cNvPr id="37" name="Объект 2"/>
          <p:cNvSpPr txBox="1">
            <a:spLocks/>
          </p:cNvSpPr>
          <p:nvPr/>
        </p:nvSpPr>
        <p:spPr>
          <a:xfrm>
            <a:off x="1141413" y="5040837"/>
            <a:ext cx="4662622" cy="75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9" name="Объект 2"/>
          <p:cNvSpPr txBox="1">
            <a:spLocks/>
          </p:cNvSpPr>
          <p:nvPr/>
        </p:nvSpPr>
        <p:spPr>
          <a:xfrm>
            <a:off x="407818" y="5307460"/>
            <a:ext cx="5554563" cy="786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u="sng" dirty="0" smtClean="0">
                <a:solidFill>
                  <a:schemeClr val="bg1"/>
                </a:solidFill>
              </a:rPr>
              <a:t>Студент</a:t>
            </a:r>
            <a:r>
              <a:rPr lang="ru-RU" dirty="0" smtClean="0">
                <a:solidFill>
                  <a:schemeClr val="bg1"/>
                </a:solidFill>
              </a:rPr>
              <a:t>: Логинов И. А.</a:t>
            </a:r>
          </a:p>
          <a:p>
            <a:r>
              <a:rPr lang="ru-RU" u="sng" dirty="0" smtClean="0">
                <a:solidFill>
                  <a:schemeClr val="bg1"/>
                </a:solidFill>
              </a:rPr>
              <a:t>Руководитель практики</a:t>
            </a:r>
            <a:r>
              <a:rPr lang="ru-RU" dirty="0" smtClean="0">
                <a:solidFill>
                  <a:schemeClr val="bg1"/>
                </a:solidFill>
              </a:rPr>
              <a:t>: Морозова Ю. В.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85" y="6122518"/>
            <a:ext cx="284837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954955"/>
            <a:ext cx="9905999" cy="2836245"/>
          </a:xfrm>
        </p:spPr>
        <p:txBody>
          <a:bodyPr/>
          <a:lstStyle/>
          <a:p>
            <a:r>
              <a:rPr lang="ru-RU" dirty="0" smtClean="0"/>
              <a:t>Выявлено 3 бага;</a:t>
            </a:r>
          </a:p>
          <a:p>
            <a:r>
              <a:rPr lang="en-US" dirty="0" smtClean="0"/>
              <a:t>UI/UX</a:t>
            </a:r>
            <a:r>
              <a:rPr lang="ru-RU" dirty="0" smtClean="0"/>
              <a:t> аудит пройдены успешно;</a:t>
            </a:r>
          </a:p>
          <a:p>
            <a:r>
              <a:rPr lang="en-US" dirty="0" smtClean="0"/>
              <a:t>Usability </a:t>
            </a:r>
            <a:r>
              <a:rPr lang="ru-RU" dirty="0"/>
              <a:t>аудит пройден, </a:t>
            </a:r>
            <a:r>
              <a:rPr lang="ru-RU"/>
              <a:t>но </a:t>
            </a:r>
            <a:r>
              <a:rPr lang="ru-RU" smtClean="0"/>
              <a:t>было </a:t>
            </a:r>
            <a:r>
              <a:rPr lang="ru-RU" dirty="0"/>
              <a:t>обнаружено несколько </a:t>
            </a:r>
            <a:r>
              <a:rPr lang="ru-RU" dirty="0" smtClean="0"/>
              <a:t>недочетов.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37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76" y="2783874"/>
            <a:ext cx="4903301" cy="819355"/>
          </a:xfrm>
        </p:spPr>
        <p:txBody>
          <a:bodyPr rtlCol="0" anchor="ctr"/>
          <a:lstStyle/>
          <a:p>
            <a:pPr algn="ctr" rtl="0"/>
            <a:r>
              <a:rPr lang="ru-RU" dirty="0"/>
              <a:t>  </a:t>
            </a:r>
            <a:r>
              <a:rPr lang="ru-RU" dirty="0" smtClean="0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C000"/>
                </a:solidFill>
              </a:rPr>
              <a:t>S7 </a:t>
            </a:r>
            <a:r>
              <a:rPr lang="ru-RU" dirty="0" err="1">
                <a:solidFill>
                  <a:srgbClr val="FFC000"/>
                </a:solidFill>
              </a:rPr>
              <a:t>Airlines</a:t>
            </a:r>
            <a:r>
              <a:rPr lang="ru-RU" dirty="0"/>
              <a:t> — крупнейшая частная авиакомпания России с самым современным парком воздушных судов на российском рынке авиаперевозок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А также </a:t>
            </a:r>
            <a:r>
              <a:rPr lang="ru-RU" dirty="0" smtClean="0"/>
              <a:t>сервис </a:t>
            </a:r>
            <a:r>
              <a:rPr lang="ru-RU" dirty="0"/>
              <a:t>для бронирования и покупки </a:t>
            </a:r>
            <a:r>
              <a:rPr lang="ru-RU" dirty="0" smtClean="0"/>
              <a:t>авиабилетов;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solidFill>
                  <a:srgbClr val="FFC000"/>
                </a:solidFill>
              </a:rPr>
              <a:t>Аудит</a:t>
            </a:r>
            <a:r>
              <a:rPr lang="ru-RU" dirty="0" smtClean="0"/>
              <a:t> </a:t>
            </a:r>
            <a:r>
              <a:rPr lang="ru-RU" dirty="0"/>
              <a:t>необходим для получения максимально объективной информации </a:t>
            </a:r>
            <a:r>
              <a:rPr lang="ru-RU" dirty="0" smtClean="0"/>
              <a:t>о состоянии </a:t>
            </a:r>
            <a:r>
              <a:rPr lang="ru-RU" dirty="0"/>
              <a:t>информационной системы; качественно проведенный аудит </a:t>
            </a:r>
            <a:r>
              <a:rPr lang="ru-RU" dirty="0" smtClean="0"/>
              <a:t>может помочь </a:t>
            </a:r>
            <a:r>
              <a:rPr lang="ru-RU" dirty="0"/>
              <a:t>в исправлении ошибок и недочетов системы и ее улучшении.</a:t>
            </a:r>
          </a:p>
        </p:txBody>
      </p:sp>
    </p:spTree>
    <p:extLst>
      <p:ext uri="{BB962C8B-B14F-4D97-AF65-F5344CB8AC3E}">
        <p14:creationId xmlns:p14="http://schemas.microsoft.com/office/powerpoint/2010/main" val="12292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pic>
          <p:nvPicPr>
            <p:cNvPr id="207" name="Рисунок 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ru-RU" sz="3200" dirty="0" smtClean="0"/>
              <a:t>Порядок выполнения</a:t>
            </a:r>
            <a:endParaRPr lang="ru-RU" sz="3200" dirty="0"/>
          </a:p>
        </p:txBody>
      </p:sp>
      <p:pic>
        <p:nvPicPr>
          <p:cNvPr id="10" name="Объект 6" descr="монтажная плата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Группа 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Полилиния 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Полилиния 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 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 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 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 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олилиния 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Полилиния 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 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 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 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 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Полилиния 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Полилиния 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Полилиния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Полилиния 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Полилиния 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Прямоугольник 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Полилиния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Полилиния 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Полилиния 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Полилиния 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Полилиния 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Полилиния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Полилиния 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Полилиния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Полилиния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Полилиния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Полилиния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Полилиния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Полилиния 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Полилиния 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Полилиния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Полилиния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Полилиния 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Полилиния 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Полилиния 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Полилиния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Полилиния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Полилиния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Полилиния 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Полилиния 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Объект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250807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93" name="Рисунок 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Группа 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Прямоугольник 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Полилиния 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Полилиния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Полилиния 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Полилиния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Полилиния 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Полилиния 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Полилиния 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Полилиния 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Полилиния 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Полилиния 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Линия 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Полилиния 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Полилиния 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Полилиния 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Полилиния 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Прямоугольник 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Полилиния 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Полилиния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Полилиния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Полилиния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Полилиния 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Полилиния 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Полилиния 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Полилиния 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Полилиния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Полилиния 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en-US" sz="3300" dirty="0" smtClean="0">
                <a:solidFill>
                  <a:srgbClr val="FFFFFF"/>
                </a:solidFill>
              </a:rPr>
              <a:t>Mind map</a:t>
            </a:r>
            <a:endParaRPr lang="ru-RU" sz="3300" dirty="0">
              <a:solidFill>
                <a:srgbClr val="FFFFFF"/>
              </a:solidFill>
            </a:endParaRPr>
          </a:p>
        </p:txBody>
      </p:sp>
      <p:sp useBgFill="1">
        <p:nvSpPr>
          <p:cNvPr id="124" name="Прямоугольник с двумя скругленными противолежащими углами 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Полилиния 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Полилиния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Полилиния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Полилиния 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Полилиния 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Полилиния 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Полилиния 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Полилиния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Полилиния 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Прямоугольник 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221" y="1041743"/>
            <a:ext cx="6085203" cy="4426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Выбор инструментов</a:t>
            </a:r>
            <a:endParaRPr lang="ru-RU" dirty="0"/>
          </a:p>
        </p:txBody>
      </p:sp>
      <p:graphicFrame>
        <p:nvGraphicFramePr>
          <p:cNvPr id="6" name="Объект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096789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Инструментарий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 smtClean="0"/>
              <a:t>DevTools</a:t>
            </a:r>
            <a:r>
              <a:rPr lang="ru-RU" dirty="0" smtClean="0"/>
              <a:t>;</a:t>
            </a:r>
            <a:endParaRPr lang="en-US" dirty="0" smtClean="0"/>
          </a:p>
          <a:p>
            <a:r>
              <a:rPr lang="en-US" u="sng" dirty="0" err="1"/>
              <a:t>PageSpeed</a:t>
            </a:r>
            <a:r>
              <a:rPr lang="en-US" u="sng" dirty="0"/>
              <a:t> </a:t>
            </a:r>
            <a:r>
              <a:rPr lang="en-US" u="sng" dirty="0" smtClean="0"/>
              <a:t>Insights</a:t>
            </a:r>
            <a:r>
              <a:rPr lang="en-US" dirty="0" smtClean="0"/>
              <a:t> - </a:t>
            </a:r>
            <a:r>
              <a:rPr lang="ru-RU" dirty="0" smtClean="0"/>
              <a:t>измерение </a:t>
            </a:r>
            <a:r>
              <a:rPr lang="ru-RU" dirty="0"/>
              <a:t>скорости загрузки </a:t>
            </a:r>
            <a:r>
              <a:rPr lang="ru-RU" dirty="0" smtClean="0"/>
              <a:t>сайта;</a:t>
            </a:r>
            <a:endParaRPr lang="en-US" dirty="0" smtClean="0"/>
          </a:p>
          <a:p>
            <a:r>
              <a:rPr lang="en-US" u="sng" dirty="0" smtClean="0"/>
              <a:t>BE1.RU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u="sng" dirty="0" smtClean="0"/>
              <a:t>PR-CY</a:t>
            </a:r>
            <a:r>
              <a:rPr lang="ru-RU" dirty="0"/>
              <a:t> </a:t>
            </a:r>
            <a:r>
              <a:rPr lang="ru-RU" dirty="0" smtClean="0"/>
              <a:t>– для комплексный </a:t>
            </a:r>
            <a:r>
              <a:rPr lang="ru-RU" dirty="0"/>
              <a:t>анализ </a:t>
            </a:r>
            <a:r>
              <a:rPr lang="ru-RU" dirty="0" smtClean="0"/>
              <a:t>сайта;</a:t>
            </a:r>
            <a:endParaRPr lang="en-US" dirty="0" smtClean="0"/>
          </a:p>
          <a:p>
            <a:r>
              <a:rPr lang="en-US" u="sng" dirty="0" smtClean="0"/>
              <a:t>Language Tool</a:t>
            </a:r>
            <a:r>
              <a:rPr lang="ru-RU" dirty="0"/>
              <a:t> - </a:t>
            </a:r>
            <a:r>
              <a:rPr lang="ru-RU" dirty="0" smtClean="0"/>
              <a:t>для </a:t>
            </a:r>
            <a:r>
              <a:rPr lang="ru-RU" dirty="0"/>
              <a:t>проверки грамматики, орфографии и </a:t>
            </a:r>
            <a:r>
              <a:rPr lang="ru-RU" dirty="0" smtClean="0"/>
              <a:t>стиля;</a:t>
            </a:r>
          </a:p>
          <a:p>
            <a:r>
              <a:rPr lang="ru-RU" u="sng" dirty="0" smtClean="0"/>
              <a:t>Яндекс </a:t>
            </a:r>
            <a:r>
              <a:rPr lang="ru-RU" u="sng" dirty="0" err="1" smtClean="0"/>
              <a:t>Вордстат</a:t>
            </a:r>
            <a:r>
              <a:rPr lang="ru-RU" dirty="0"/>
              <a:t> - для поиска информации о запросах </a:t>
            </a:r>
            <a:r>
              <a:rPr lang="ru-RU" dirty="0" smtClean="0"/>
              <a:t>пользователей.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1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Checklist - UX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31" y="1767387"/>
            <a:ext cx="10544161" cy="46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Checklist - UI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6" y="1760938"/>
            <a:ext cx="10617312" cy="45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Checklist - Usability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7" y="1760981"/>
            <a:ext cx="10594169" cy="46268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27" y="1760981"/>
            <a:ext cx="10607645" cy="46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епь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E9F5BB-97DB-4160-B47A-8FCEBC4F46E5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Современное оформление</Template>
  <TotalTime>0</TotalTime>
  <Words>186</Words>
  <Application>Microsoft Office PowerPoint</Application>
  <PresentationFormat>Широкоэкранный</PresentationFormat>
  <Paragraphs>38</Paragraphs>
  <Slides>11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Цепь</vt:lpstr>
      <vt:lpstr>Комплексный аудит</vt:lpstr>
      <vt:lpstr>Описание</vt:lpstr>
      <vt:lpstr>Порядок выполнения</vt:lpstr>
      <vt:lpstr>Mind map</vt:lpstr>
      <vt:lpstr>Выбор инструментов</vt:lpstr>
      <vt:lpstr>Инструментарий</vt:lpstr>
      <vt:lpstr>Checklist - UX</vt:lpstr>
      <vt:lpstr>Checklist - UI</vt:lpstr>
      <vt:lpstr>Checklist - Usability</vt:lpstr>
      <vt:lpstr>Результаты</vt:lpstr>
      <vt:lpstr>  Спасибо за внимание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2024-05-14T19:58:25Z</dcterms:created>
  <dcterms:modified xsi:type="dcterms:W3CDTF">2024-05-15T09:57:09Z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